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4"/>
  </p:sldMasterIdLst>
  <p:notesMasterIdLst>
    <p:notesMasterId r:id="rId25"/>
  </p:notesMasterIdLst>
  <p:sldIdLst>
    <p:sldId id="415" r:id="rId5"/>
    <p:sldId id="417" r:id="rId6"/>
    <p:sldId id="425" r:id="rId7"/>
    <p:sldId id="446" r:id="rId8"/>
    <p:sldId id="439" r:id="rId9"/>
    <p:sldId id="447" r:id="rId10"/>
    <p:sldId id="448" r:id="rId11"/>
    <p:sldId id="440" r:id="rId12"/>
    <p:sldId id="441" r:id="rId13"/>
    <p:sldId id="449" r:id="rId14"/>
    <p:sldId id="442" r:id="rId15"/>
    <p:sldId id="450" r:id="rId16"/>
    <p:sldId id="443" r:id="rId17"/>
    <p:sldId id="451" r:id="rId18"/>
    <p:sldId id="444" r:id="rId19"/>
    <p:sldId id="445" r:id="rId20"/>
    <p:sldId id="452" r:id="rId21"/>
    <p:sldId id="437" r:id="rId22"/>
    <p:sldId id="438" r:id="rId23"/>
    <p:sldId id="428" r:id="rId24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C0F"/>
    <a:srgbClr val="923026"/>
    <a:srgbClr val="631103"/>
    <a:srgbClr val="926C00"/>
    <a:srgbClr val="7A7700"/>
    <a:srgbClr val="424000"/>
    <a:srgbClr val="626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563" autoAdjust="0"/>
  </p:normalViewPr>
  <p:slideViewPr>
    <p:cSldViewPr>
      <p:cViewPr varScale="1">
        <p:scale>
          <a:sx n="109" d="100"/>
          <a:sy n="109" d="100"/>
        </p:scale>
        <p:origin x="16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ADF22F-114D-462B-B75A-6EE93D8C037E}" type="datetimeFigureOut">
              <a:rPr lang="pt-BR"/>
              <a:pPr>
                <a:defRPr/>
              </a:pPr>
              <a:t>03/10/2019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65C613-9EE1-49BF-ADDB-725D1FA4DD5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  <p:sp>
        <p:nvSpPr>
          <p:cNvPr id="159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pt-BR" noProof="0"/>
              <a:t>Clique para editar o estilo do título mestre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853F1-102B-40E8-B1AF-66F015C94CC3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7DF073-746D-49C8-9FE9-91EAFD1552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0629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5AA83-4448-4739-B5A5-DEFA0CBB8085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F27F-E7B0-4649-8BB3-1F494F52A9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95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3877-99FB-470F-813E-50B02206A9A3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6B9DE-8033-4A8F-9BD0-1CC13E64259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7610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57103-EE53-42F4-BB46-31F5A0D37F4C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3E722-F052-4160-A230-D508ED32B05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458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8F49-DEC5-4BF6-A789-1FED1582FE48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027A8-C0A5-4955-BFF5-69DC2D95FD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40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2A572-094C-437F-9E4E-F5657F2C9628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68C5E-AFC6-4326-8D00-F19B86F4DD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3547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EEB08-CE1D-4FC4-86F2-C4FC517F13F2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52F4-922C-40E7-A696-088D596693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2528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C702F-96E0-42E5-B074-53A2B1B3826E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763F8-0BCB-491A-9966-E6E99D04A9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064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4DCDF-21DC-4024-A133-5A8BD7894512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0103C-9BD5-4D8A-A03D-AACBA81A6C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671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02D7D-36EA-42C2-84C9-EB9E7BCDFD07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2391-69D5-487B-8DA2-8D133BBEFE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776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5DDC5-F3A7-4CF7-9F63-3B065C8B6FD2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6E87A-1D69-4019-9715-9F91458346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682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AC533943-7EC0-48F4-A1F7-B45253929F4D}" type="datetimeFigureOut">
              <a:rPr lang="pt-BR"/>
              <a:pPr>
                <a:defRPr/>
              </a:pPr>
              <a:t>03/10/2019</a:t>
            </a:fld>
            <a:endParaRPr lang="pt-BR"/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8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2B60C25-F79A-4AAB-9234-364680CF8BE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36513" y="-26988"/>
            <a:ext cx="5832476" cy="4318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 bwMode="auto">
          <a:xfrm>
            <a:off x="1115616" y="1700808"/>
            <a:ext cx="6657975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endParaRPr lang="pt-BR" sz="44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r>
              <a:rPr lang="pt-BR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MS PGothic" pitchFamily="34" charset="-128"/>
                <a:cs typeface="Times New Roman" pitchFamily="18" charset="0"/>
              </a:rPr>
              <a:t>EDITAL PNLD 2021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r>
              <a:rPr lang="pt-BR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MS PGothic" pitchFamily="34" charset="-128"/>
                <a:cs typeface="Times New Roman" pitchFamily="18" charset="0"/>
              </a:rPr>
              <a:t>Ensino Médio</a:t>
            </a:r>
            <a:endParaRPr lang="pt-BR" sz="30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endParaRPr lang="pt-BR" sz="44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" name="Subtítulo 2"/>
          <p:cNvSpPr txBox="1">
            <a:spLocks/>
          </p:cNvSpPr>
          <p:nvPr/>
        </p:nvSpPr>
        <p:spPr>
          <a:xfrm rot="10800000" flipV="1">
            <a:off x="539749" y="4898825"/>
            <a:ext cx="5040313" cy="9542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sz="1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sz="14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sz="1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A22714A-9775-4AE3-B042-4DF155015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926445"/>
            <a:ext cx="4464496" cy="95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11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539553" y="1844824"/>
          <a:ext cx="8064894" cy="4392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976">
                  <a:extLst>
                    <a:ext uri="{9D8B030D-6E8A-4147-A177-3AD203B41FA5}">
                      <a16:colId xmlns:a16="http://schemas.microsoft.com/office/drawing/2014/main" val="567200738"/>
                    </a:ext>
                  </a:extLst>
                </a:gridCol>
                <a:gridCol w="1058107">
                  <a:extLst>
                    <a:ext uri="{9D8B030D-6E8A-4147-A177-3AD203B41FA5}">
                      <a16:colId xmlns:a16="http://schemas.microsoft.com/office/drawing/2014/main" val="2286654760"/>
                    </a:ext>
                  </a:extLst>
                </a:gridCol>
                <a:gridCol w="1356443">
                  <a:extLst>
                    <a:ext uri="{9D8B030D-6E8A-4147-A177-3AD203B41FA5}">
                      <a16:colId xmlns:a16="http://schemas.microsoft.com/office/drawing/2014/main" val="2451119141"/>
                    </a:ext>
                  </a:extLst>
                </a:gridCol>
                <a:gridCol w="1356443">
                  <a:extLst>
                    <a:ext uri="{9D8B030D-6E8A-4147-A177-3AD203B41FA5}">
                      <a16:colId xmlns:a16="http://schemas.microsoft.com/office/drawing/2014/main" val="2237947403"/>
                    </a:ext>
                  </a:extLst>
                </a:gridCol>
                <a:gridCol w="1162198">
                  <a:extLst>
                    <a:ext uri="{9D8B030D-6E8A-4147-A177-3AD203B41FA5}">
                      <a16:colId xmlns:a16="http://schemas.microsoft.com/office/drawing/2014/main" val="1759896333"/>
                    </a:ext>
                  </a:extLst>
                </a:gridCol>
                <a:gridCol w="1100727">
                  <a:extLst>
                    <a:ext uri="{9D8B030D-6E8A-4147-A177-3AD203B41FA5}">
                      <a16:colId xmlns:a16="http://schemas.microsoft.com/office/drawing/2014/main" val="76292712"/>
                    </a:ext>
                  </a:extLst>
                </a:gridCol>
              </a:tblGrid>
              <a:tr h="11705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Obras por área do conhecimento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do Estudante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Manual do Professor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Volumes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Material Digital de Apoio ao  Professor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762952"/>
                  </a:ext>
                </a:extLst>
              </a:tr>
              <a:tr h="81321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 dirty="0">
                          <a:effectLst/>
                        </a:rPr>
                        <a:t>Quantidade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Videoaula por volume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Coletânea de músicas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168714"/>
                  </a:ext>
                </a:extLst>
              </a:tr>
              <a:tr h="5318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Linguagens e suas Tecnologias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0560859"/>
                  </a:ext>
                </a:extLst>
              </a:tr>
              <a:tr h="5318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Matemática e suas Tecnologias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-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2102023"/>
                  </a:ext>
                </a:extLst>
              </a:tr>
              <a:tr h="813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Ciências da Natureza e suas Tecnologias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-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1727029"/>
                  </a:ext>
                </a:extLst>
              </a:tr>
              <a:tr h="5318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Ciências Humanas e Sociais Aplicadas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 dirty="0">
                          <a:effectLst/>
                        </a:rPr>
                        <a:t>-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49351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55576" y="476672"/>
            <a:ext cx="69127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Objeto 2: Obras por área do conhecimento</a:t>
            </a:r>
          </a:p>
        </p:txBody>
      </p:sp>
    </p:spTree>
    <p:extLst>
      <p:ext uri="{BB962C8B-B14F-4D97-AF65-F5344CB8AC3E}">
        <p14:creationId xmlns:p14="http://schemas.microsoft.com/office/powerpoint/2010/main" val="9847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85000" lnSpcReduction="20000"/>
          </a:bodyPr>
          <a:lstStyle/>
          <a:p>
            <a:pPr marL="0" lvl="1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Livro do estudante impresso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28800" lvl="6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Uma obra para cada área do conhecimento;</a:t>
            </a:r>
          </a:p>
          <a:p>
            <a:pPr marL="1828800" lvl="6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 volumes por área do conhecimento;</a:t>
            </a:r>
          </a:p>
          <a:p>
            <a:pPr marL="0" lvl="1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Manual do Professor impresso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Material Digital de apoio ao professor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28800" lvl="6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Uma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videoaula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para cada área do conhecimento);</a:t>
            </a:r>
          </a:p>
          <a:p>
            <a:pPr marL="1828800" lvl="6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Coletânea de Áudios (ensino de língua inglesa).</a:t>
            </a:r>
          </a:p>
          <a:p>
            <a:pPr marL="0" lvl="1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Distribuído com base em arranjos disponibilizados no processo de escolha;</a:t>
            </a:r>
          </a:p>
          <a:p>
            <a:pPr marL="0" lvl="1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Obras reutilizáveis e com ciclo de três anos;</a:t>
            </a:r>
          </a:p>
          <a:p>
            <a:pPr marL="0" lvl="1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2022.</a:t>
            </a: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2  - Obras Complementares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7261720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611559" y="1916832"/>
          <a:ext cx="7848872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5031">
                  <a:extLst>
                    <a:ext uri="{9D8B030D-6E8A-4147-A177-3AD203B41FA5}">
                      <a16:colId xmlns:a16="http://schemas.microsoft.com/office/drawing/2014/main" val="2152832264"/>
                    </a:ext>
                  </a:extLst>
                </a:gridCol>
                <a:gridCol w="951128">
                  <a:extLst>
                    <a:ext uri="{9D8B030D-6E8A-4147-A177-3AD203B41FA5}">
                      <a16:colId xmlns:a16="http://schemas.microsoft.com/office/drawing/2014/main" val="47664574"/>
                    </a:ext>
                  </a:extLst>
                </a:gridCol>
                <a:gridCol w="945093">
                  <a:extLst>
                    <a:ext uri="{9D8B030D-6E8A-4147-A177-3AD203B41FA5}">
                      <a16:colId xmlns:a16="http://schemas.microsoft.com/office/drawing/2014/main" val="1490737984"/>
                    </a:ext>
                  </a:extLst>
                </a:gridCol>
                <a:gridCol w="1440644">
                  <a:extLst>
                    <a:ext uri="{9D8B030D-6E8A-4147-A177-3AD203B41FA5}">
                      <a16:colId xmlns:a16="http://schemas.microsoft.com/office/drawing/2014/main" val="3416953164"/>
                    </a:ext>
                  </a:extLst>
                </a:gridCol>
                <a:gridCol w="1440644">
                  <a:extLst>
                    <a:ext uri="{9D8B030D-6E8A-4147-A177-3AD203B41FA5}">
                      <a16:colId xmlns:a16="http://schemas.microsoft.com/office/drawing/2014/main" val="1600676482"/>
                    </a:ext>
                  </a:extLst>
                </a:gridCol>
                <a:gridCol w="766332">
                  <a:extLst>
                    <a:ext uri="{9D8B030D-6E8A-4147-A177-3AD203B41FA5}">
                      <a16:colId xmlns:a16="http://schemas.microsoft.com/office/drawing/2014/main" val="1293327535"/>
                    </a:ext>
                  </a:extLst>
                </a:gridCol>
              </a:tblGrid>
              <a:tr h="162265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Obras Complementares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do Estudante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Manual do Professor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Volumes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Material Digital de Apoio ao Professor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61042"/>
                  </a:ext>
                </a:extLst>
              </a:tr>
              <a:tr h="10345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Quantidade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Videoaula por volume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Coletânea de Áudios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4149017"/>
                  </a:ext>
                </a:extLst>
              </a:tr>
              <a:tr h="2909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Língua Portuguesa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320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416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-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1460291"/>
                  </a:ext>
                </a:extLst>
              </a:tr>
              <a:tr h="2909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Língua Inglesa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320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416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2084242"/>
                  </a:ext>
                </a:extLst>
              </a:tr>
              <a:tr h="9372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Matemática e Ciências Humanas e Sociais Aplicadas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 dirty="0">
                          <a:effectLst/>
                        </a:rPr>
                        <a:t>-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9231191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55576" y="620688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Objeto 2: Obras </a:t>
            </a:r>
            <a:r>
              <a:rPr lang="pt-BR" sz="3200" b="1" dirty="0" smtClean="0"/>
              <a:t>complementares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19239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lnSpcReduction="10000"/>
          </a:bodyPr>
          <a:lstStyle/>
          <a:p>
            <a:pPr marL="0" lvl="1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Livro do Professor/Equipe Gestora impresso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videoaula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para cada volume inscrito;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Volume único para as obras destinadas à equipe gestora;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 volume por área de saber para os professores;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Distribuído com base na escolha realizada pelas escolas pelo número de professores e gestores da unidade escolar;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Obras reutilizáveis e com ciclo de três anos;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2022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517883"/>
            <a:ext cx="8136259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3  - Obra de Formação Continuada para Professores e Equipe Gestora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044103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827585" y="2056320"/>
          <a:ext cx="7704855" cy="4584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8833">
                  <a:extLst>
                    <a:ext uri="{9D8B030D-6E8A-4147-A177-3AD203B41FA5}">
                      <a16:colId xmlns:a16="http://schemas.microsoft.com/office/drawing/2014/main" val="465904696"/>
                    </a:ext>
                  </a:extLst>
                </a:gridCol>
                <a:gridCol w="922016">
                  <a:extLst>
                    <a:ext uri="{9D8B030D-6E8A-4147-A177-3AD203B41FA5}">
                      <a16:colId xmlns:a16="http://schemas.microsoft.com/office/drawing/2014/main" val="3428380262"/>
                    </a:ext>
                  </a:extLst>
                </a:gridCol>
                <a:gridCol w="1007003">
                  <a:extLst>
                    <a:ext uri="{9D8B030D-6E8A-4147-A177-3AD203B41FA5}">
                      <a16:colId xmlns:a16="http://schemas.microsoft.com/office/drawing/2014/main" val="3682671618"/>
                    </a:ext>
                  </a:extLst>
                </a:gridCol>
                <a:gridCol w="1007003">
                  <a:extLst>
                    <a:ext uri="{9D8B030D-6E8A-4147-A177-3AD203B41FA5}">
                      <a16:colId xmlns:a16="http://schemas.microsoft.com/office/drawing/2014/main" val="1997183554"/>
                    </a:ext>
                  </a:extLst>
                </a:gridCol>
              </a:tblGrid>
              <a:tr h="9032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Obras de Formação Continuada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de Formação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Volumes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Videoaulas por volume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5029606"/>
                  </a:ext>
                </a:extLst>
              </a:tr>
              <a:tr h="42839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Quantidade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Quantidade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7472009"/>
                  </a:ext>
                </a:extLst>
              </a:tr>
              <a:tr h="706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Equipe gestora (coordenadores pedagógicos, supervisores,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diretores, chefes de secretaria etc.)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5793795"/>
                  </a:ext>
                </a:extLst>
              </a:tr>
              <a:tr h="706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 spc="-35">
                          <a:effectLst/>
                        </a:rPr>
                        <a:t>Língua P</a:t>
                      </a:r>
                      <a:r>
                        <a:rPr lang="pt-BR" sz="1100" spc="-15">
                          <a:effectLst/>
                        </a:rPr>
                        <a:t>ortuguesa, </a:t>
                      </a:r>
                      <a:r>
                        <a:rPr lang="pt-BR" sz="1100" spc="-35">
                          <a:effectLst/>
                        </a:rPr>
                        <a:t>Inglês, </a:t>
                      </a:r>
                      <a:r>
                        <a:rPr lang="pt-BR" sz="1100" spc="-20">
                          <a:effectLst/>
                        </a:rPr>
                        <a:t>Educação </a:t>
                      </a:r>
                      <a:r>
                        <a:rPr lang="pt-BR" sz="1100" spc="-25">
                          <a:effectLst/>
                        </a:rPr>
                        <a:t>Física, </a:t>
                      </a:r>
                      <a:r>
                        <a:rPr lang="pt-BR" sz="1100" spc="-20">
                          <a:effectLst/>
                        </a:rPr>
                        <a:t>Música, </a:t>
                      </a:r>
                      <a:r>
                        <a:rPr lang="pt-BR" sz="1100">
                          <a:effectLst/>
                        </a:rPr>
                        <a:t>Teatro, </a:t>
                      </a:r>
                      <a:r>
                        <a:rPr lang="pt-BR" sz="1100" spc="-20">
                          <a:effectLst/>
                        </a:rPr>
                        <a:t>Dança, </a:t>
                      </a:r>
                      <a:r>
                        <a:rPr lang="pt-BR" sz="1100">
                          <a:effectLst/>
                        </a:rPr>
                        <a:t>Artes </a:t>
                      </a:r>
                      <a:r>
                        <a:rPr lang="pt-BR" sz="1100" spc="-30">
                          <a:effectLst/>
                        </a:rPr>
                        <a:t>Visuais (Linguagens </a:t>
                      </a:r>
                      <a:r>
                        <a:rPr lang="pt-BR" sz="1100">
                          <a:effectLst/>
                        </a:rPr>
                        <a:t>e suas tecnologias)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7*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5871336"/>
                  </a:ext>
                </a:extLst>
              </a:tr>
              <a:tr h="706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Matemática (Matemática e suas Tecnologias, com enfoque em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pensamento computacional)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8649227"/>
                  </a:ext>
                </a:extLst>
              </a:tr>
              <a:tr h="4712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Biologia, Física e Química (Ciências da Natureza e suas Tecnologias)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3*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4293550"/>
                  </a:ext>
                </a:extLst>
              </a:tr>
              <a:tr h="473616">
                <a:tc>
                  <a:txBody>
                    <a:bodyPr/>
                    <a:lstStyle/>
                    <a:p>
                      <a:pPr marL="20955" marR="3810" algn="ctr">
                        <a:lnSpc>
                          <a:spcPts val="995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Filosofia, Geografia, História, Sociologia (Ciências Humanas 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Sociais Aplicadas)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4*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 dirty="0">
                          <a:effectLst/>
                        </a:rPr>
                        <a:t>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9321604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1" y="188640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Objeto 3: Obra de Formação Continuada para Professores e Equipe Gestora</a:t>
            </a:r>
          </a:p>
        </p:txBody>
      </p:sp>
    </p:spTree>
    <p:extLst>
      <p:ext uri="{BB962C8B-B14F-4D97-AF65-F5344CB8AC3E}">
        <p14:creationId xmlns:p14="http://schemas.microsoft.com/office/powerpoint/2010/main" val="156576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92500"/>
          </a:bodyPr>
          <a:lstStyle/>
          <a:p>
            <a:pPr lvl="1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Instrumentos de acompanhamento de práticas de ensino e aprendizagem destinados aos professores;</a:t>
            </a:r>
          </a:p>
          <a:p>
            <a:pPr lvl="1"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Planos de desenvolvimento; Sequências didáticas; Propostas de acompanhamento de aprendizagem.</a:t>
            </a:r>
          </a:p>
          <a:p>
            <a:pPr lvl="1"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especificações técnicas e forma de disponibilização desse material ainda está em fase de elaboração pelo MEC. Há previsão de que seja disponibilizado na plataforma pública do MEC.</a:t>
            </a:r>
          </a:p>
          <a:p>
            <a:pPr lvl="1"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Especificação dos critérios serão disponibilizados em edital complementar (180 dias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após a publicação do Edital PNLD 2021)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517883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4 – Recursos Digitais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5595219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92500"/>
          </a:bodyPr>
          <a:lstStyle/>
          <a:p>
            <a:pPr lvl="1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Livro do estudante impresso;</a:t>
            </a:r>
          </a:p>
          <a:p>
            <a:pPr marL="1371600" lvl="4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Uma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videoaula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para o estudante;</a:t>
            </a:r>
          </a:p>
          <a:p>
            <a:pPr marL="1371600" lvl="4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Manual do Professor impresso;</a:t>
            </a:r>
          </a:p>
          <a:p>
            <a:pPr marL="1371600" lvl="4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Material Digital de apoio ao professor:</a:t>
            </a:r>
          </a:p>
          <a:p>
            <a:pPr marL="1371600" lvl="5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Duas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videoaulas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371600" lvl="5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Materiais em PDF;</a:t>
            </a:r>
          </a:p>
          <a:p>
            <a:pPr marL="1371600" lvl="4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Obras reutilizáveis e com ciclo de três anos;</a:t>
            </a:r>
          </a:p>
          <a:p>
            <a:pPr marL="1371600" lvl="4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2022.</a:t>
            </a: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517883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5 – Obra Literária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38242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971600" y="2276872"/>
          <a:ext cx="7416824" cy="3312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1650">
                  <a:extLst>
                    <a:ext uri="{9D8B030D-6E8A-4147-A177-3AD203B41FA5}">
                      <a16:colId xmlns:a16="http://schemas.microsoft.com/office/drawing/2014/main" val="2220490843"/>
                    </a:ext>
                  </a:extLst>
                </a:gridCol>
                <a:gridCol w="1264620">
                  <a:extLst>
                    <a:ext uri="{9D8B030D-6E8A-4147-A177-3AD203B41FA5}">
                      <a16:colId xmlns:a16="http://schemas.microsoft.com/office/drawing/2014/main" val="3025795449"/>
                    </a:ext>
                  </a:extLst>
                </a:gridCol>
                <a:gridCol w="1280156">
                  <a:extLst>
                    <a:ext uri="{9D8B030D-6E8A-4147-A177-3AD203B41FA5}">
                      <a16:colId xmlns:a16="http://schemas.microsoft.com/office/drawing/2014/main" val="2876632302"/>
                    </a:ext>
                  </a:extLst>
                </a:gridCol>
                <a:gridCol w="1087511">
                  <a:extLst>
                    <a:ext uri="{9D8B030D-6E8A-4147-A177-3AD203B41FA5}">
                      <a16:colId xmlns:a16="http://schemas.microsoft.com/office/drawing/2014/main" val="317335063"/>
                    </a:ext>
                  </a:extLst>
                </a:gridCol>
                <a:gridCol w="1096055">
                  <a:extLst>
                    <a:ext uri="{9D8B030D-6E8A-4147-A177-3AD203B41FA5}">
                      <a16:colId xmlns:a16="http://schemas.microsoft.com/office/drawing/2014/main" val="1364786102"/>
                    </a:ext>
                  </a:extLst>
                </a:gridCol>
                <a:gridCol w="1096832">
                  <a:extLst>
                    <a:ext uri="{9D8B030D-6E8A-4147-A177-3AD203B41FA5}">
                      <a16:colId xmlns:a16="http://schemas.microsoft.com/office/drawing/2014/main" val="965061066"/>
                    </a:ext>
                  </a:extLst>
                </a:gridCol>
              </a:tblGrid>
              <a:tr h="781238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Obras Literárias (língua portuguesa ou inglesa)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915769"/>
                  </a:ext>
                </a:extLst>
              </a:tr>
              <a:tr h="11540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do Estudante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do Estudante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100">
                          <a:effectLst/>
                        </a:rPr>
                        <a:t>Manual do Professor Impresso</a:t>
                      </a:r>
                      <a:r>
                        <a:rPr lang="pt-BR" sz="1000">
                          <a:effectLst/>
                        </a:rPr>
                        <a:t>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Material Digital de Apoio ao Professor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570390"/>
                  </a:ext>
                </a:extLst>
              </a:tr>
              <a:tr h="6885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Volumes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000">
                          <a:effectLst/>
                        </a:rPr>
                        <a:t>Videoaula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Volumes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PDF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Videoaula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Tempo Videoaula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5852545"/>
                  </a:ext>
                </a:extLst>
              </a:tr>
              <a:tr h="6885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90170" algn="l"/>
                        </a:tabLst>
                      </a:pPr>
                      <a:r>
                        <a:rPr lang="pt-BR" sz="1000" dirty="0">
                          <a:effectLst/>
                        </a:rPr>
                        <a:t>a 6 min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1936964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27584" y="476672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/>
              <a:t>Objeto 5: Obra Literária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14663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92500" lnSpcReduction="20000"/>
          </a:bodyPr>
          <a:lstStyle/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Inscrição (Por Objeto)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Solicitação de acesso ao sistema (SIMEC)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da publicação do edital até o último dia do prazo para cadastramento dos interessados e obras.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Cadastramento dos interessados e cadastramento e carregamento das obras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Dados das obras, editores, autores e respectiva documentação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Carregamento da obra completa (Ex.: livros do estudante, manual do professor, material digital, livro do professor e gestor).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Entrega de DVDs e da obra impressa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 DVD com conteúdo caracterizado (PDF + material digital);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 DVD com conteúdo descaracterizado (PDF + material digital);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Obra Impressa.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Fluxo do PNLD 2021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8859833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320480"/>
          </a:xfrm>
        </p:spPr>
        <p:txBody>
          <a:bodyPr>
            <a:normAutofit/>
          </a:bodyPr>
          <a:lstStyle/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Triagem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Validação da Inscrição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Obra e documentação carregada no SIMEC e entregue em DVD.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Análise de Atributos Físicos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Obra impressa entregue na etapa de inscrição.</a:t>
            </a:r>
          </a:p>
          <a:p>
            <a:pPr lvl="2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Falha Pontual 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Obra carregada no SIMEC;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Preenchimento de dados cadastrados e da obra no SIMEC;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Documentação carregada no SIMEC;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Obra Impressa;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Única diligência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para correção de falha pontual da etapa da triagem.</a:t>
            </a:r>
          </a:p>
          <a:p>
            <a:pPr lvl="3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Fluxo do PNLD 2021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4556577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/>
          </a:bodyPr>
          <a:lstStyle/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Convocação de </a:t>
            </a: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interessados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em participar do processo de aquisição de obras </a:t>
            </a: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didáticas, literárias e de recursos digitais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destinados aos estudantes, professores e gestores das escolas do ensino médio da educação básica pública, das redes federal, estaduais, municipais e do Distrito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Federal.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</a:t>
            </a:r>
            <a:r>
              <a:rPr lang="pt-BR" altLang="pt-BR" sz="3200" b="1" dirty="0" smtClean="0">
                <a:solidFill>
                  <a:srgbClr val="626000"/>
                </a:solidFill>
              </a:rPr>
              <a:t>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do Edital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038611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/>
          </a:bodyPr>
          <a:lstStyle/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Avaliação Pedagógica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Habilitação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Publicação do Guia Digital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Escolha das Obras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Negociação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Contrato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Produção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Controle de qualidade</a:t>
            </a:r>
          </a:p>
          <a:p>
            <a:pPr lvl="1" algn="just" eaLnBrk="1" hangingPunct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Distribuição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Fluxo do PNLD 2021</a:t>
            </a:r>
          </a:p>
        </p:txBody>
      </p:sp>
    </p:spTree>
    <p:extLst>
      <p:ext uri="{BB962C8B-B14F-4D97-AF65-F5344CB8AC3E}">
        <p14:creationId xmlns:p14="http://schemas.microsoft.com/office/powerpoint/2010/main" val="6355935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92500" lnSpcReduction="10000"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As obras que serão adquiridas no PNLD 2021 (ensino médio) estão divididas em cinco objetos:</a:t>
            </a:r>
          </a:p>
          <a:p>
            <a:pPr lvl="1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Objeto 1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Projetos Integradores e Projeto de Vida;</a:t>
            </a:r>
          </a:p>
          <a:p>
            <a:pPr lvl="1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Objeto 2: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Obras por Área do Conhecimento e Obras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Complementares;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Objeto 3: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Obra de Formação Continuada para Professores e Gestores;</a:t>
            </a:r>
          </a:p>
          <a:p>
            <a:pPr lvl="1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Objeto 4: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Recursos Digitais – Instrumentos de Acompanhamento e Práticas de Ensino e Aprendizagem destinados aos professores de ensino médio;</a:t>
            </a:r>
          </a:p>
          <a:p>
            <a:pPr lvl="1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Objeto 5: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Obras Literárias</a:t>
            </a:r>
          </a:p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Característica das Obras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7874299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/>
          </a:bodyPr>
          <a:lstStyle/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Obras reutilizáveis;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Atendimento nos anos de 2021 e 2022;</a:t>
            </a:r>
          </a:p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Ciclo de quatro e três anos;</a:t>
            </a:r>
          </a:p>
          <a:p>
            <a:r>
              <a:rPr lang="pt-BR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Projetos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Integradores e </a:t>
            </a:r>
            <a:r>
              <a:rPr lang="pt-BR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projetos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Obras de formação continuada para professores e gestores (</a:t>
            </a:r>
            <a:r>
              <a:rPr lang="pt-BR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manual x livro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pt-BR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Digital X </a:t>
            </a:r>
            <a:r>
              <a:rPr lang="pt-BR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Digitais;</a:t>
            </a:r>
          </a:p>
          <a:p>
            <a:endParaRPr lang="pt-B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467544" y="1700808"/>
            <a:ext cx="8136259" cy="49244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600" dirty="0" smtClean="0"/>
              <a:t>Pontos de Atenção: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81365121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85000" lnSpcReduction="20000"/>
          </a:bodyPr>
          <a:lstStyle/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Livro impresso do estudante (composta por 6 projetos);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Manual do Professor impresso;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Seis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videoaulas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(1 para cada projeto que compõe a obra);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Distribuído para todos os estudantes do ensino médio;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Cada estudante receberá quatro livros (quatro áreas do conhecimento - BNCC);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Transição para as obras por área do conhecimento;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Obras reutilizáveis e com ciclo de quatro anos;</a:t>
            </a:r>
          </a:p>
          <a:p>
            <a:pPr lvl="1" algn="just">
              <a:lnSpc>
                <a:spcPct val="150000"/>
              </a:lnSpc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2021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1  - Projetos Integradores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363788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539552" y="1628799"/>
          <a:ext cx="8208912" cy="4920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5341">
                  <a:extLst>
                    <a:ext uri="{9D8B030D-6E8A-4147-A177-3AD203B41FA5}">
                      <a16:colId xmlns:a16="http://schemas.microsoft.com/office/drawing/2014/main" val="2243867543"/>
                    </a:ext>
                  </a:extLst>
                </a:gridCol>
                <a:gridCol w="1507030">
                  <a:extLst>
                    <a:ext uri="{9D8B030D-6E8A-4147-A177-3AD203B41FA5}">
                      <a16:colId xmlns:a16="http://schemas.microsoft.com/office/drawing/2014/main" val="2947833887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383346738"/>
                    </a:ext>
                  </a:extLst>
                </a:gridCol>
                <a:gridCol w="1169713">
                  <a:extLst>
                    <a:ext uri="{9D8B030D-6E8A-4147-A177-3AD203B41FA5}">
                      <a16:colId xmlns:a16="http://schemas.microsoft.com/office/drawing/2014/main" val="3049623293"/>
                    </a:ext>
                  </a:extLst>
                </a:gridCol>
              </a:tblGrid>
              <a:tr h="16041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Obras Didáticas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Livro do Estudante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Manual do Professor Impresso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Material Digital de Apoio ao Professor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8765546"/>
                  </a:ext>
                </a:extLst>
              </a:tr>
              <a:tr h="4913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Máximo de páginas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Máximo de páginas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Videoaula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6297127"/>
                  </a:ext>
                </a:extLst>
              </a:tr>
              <a:tr h="62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Projetos Integradores da área de Linguagens e suas Tecnologias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304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029790"/>
                  </a:ext>
                </a:extLst>
              </a:tr>
              <a:tr h="62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Projetos Integradores da área de Matemática e suas Tecnologias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304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7139541"/>
                  </a:ext>
                </a:extLst>
              </a:tr>
              <a:tr h="62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Projetos Integradores da área de Ciências da Natureza e suas Tecnologias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304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4542012"/>
                  </a:ext>
                </a:extLst>
              </a:tr>
              <a:tr h="62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Projetos Integradores da área de Ciências Humanas e Sociais Aplicadas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208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304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8410867"/>
                  </a:ext>
                </a:extLst>
              </a:tr>
              <a:tr h="3138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Projeto de Vida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208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256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0420950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755576" y="692696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Objeto 1: Projetos Integradores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57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755577" y="1628802"/>
          <a:ext cx="7776864" cy="4395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7661">
                  <a:extLst>
                    <a:ext uri="{9D8B030D-6E8A-4147-A177-3AD203B41FA5}">
                      <a16:colId xmlns:a16="http://schemas.microsoft.com/office/drawing/2014/main" val="483447106"/>
                    </a:ext>
                  </a:extLst>
                </a:gridCol>
                <a:gridCol w="1590138">
                  <a:extLst>
                    <a:ext uri="{9D8B030D-6E8A-4147-A177-3AD203B41FA5}">
                      <a16:colId xmlns:a16="http://schemas.microsoft.com/office/drawing/2014/main" val="978652114"/>
                    </a:ext>
                  </a:extLst>
                </a:gridCol>
                <a:gridCol w="4949065">
                  <a:extLst>
                    <a:ext uri="{9D8B030D-6E8A-4147-A177-3AD203B41FA5}">
                      <a16:colId xmlns:a16="http://schemas.microsoft.com/office/drawing/2014/main" val="361656673"/>
                    </a:ext>
                  </a:extLst>
                </a:gridCol>
              </a:tblGrid>
              <a:tr h="979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Número do projeto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Tema integrador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Competências gerais da BNCC que devem ser trabalhadas de forma prioritária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1814171"/>
                  </a:ext>
                </a:extLst>
              </a:tr>
              <a:tr h="11487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STEAM (Ciência, Tecnologia, Engenharia, Arte e Matemática)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900">
                          <a:effectLst/>
                        </a:rPr>
                        <a:t>7 (argumentação),1 (conhecimento) e 2 (pensamento científico, crítico e criativo)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0230622"/>
                  </a:ext>
                </a:extLst>
              </a:tr>
              <a:tr h="328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Protagonismo Juvenil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marR="254635" algn="ctr">
                        <a:lnSpc>
                          <a:spcPts val="99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7(argumentação), 3 (repertório cultural) e 8 (autoconhecimento e autocuidado)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4468253"/>
                  </a:ext>
                </a:extLst>
              </a:tr>
              <a:tr h="2649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 dirty="0" err="1" smtClean="0">
                          <a:effectLst/>
                        </a:rPr>
                        <a:t>Midiaeducação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900">
                          <a:effectLst/>
                        </a:rPr>
                        <a:t>7(argumentação), 4(comunicação) e 5 (cultural digital)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3530974"/>
                  </a:ext>
                </a:extLst>
              </a:tr>
              <a:tr h="5581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Mediação de Conflitos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marR="262255" algn="ctr">
                        <a:lnSpc>
                          <a:spcPts val="99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7 (argumentação), 9 (empatia e cooperação) e 10 (responsabilidade e cidadania)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7424831"/>
                  </a:ext>
                </a:extLst>
              </a:tr>
              <a:tr h="5581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Livre escolha de um dos temas anteriores e respectivo grupo de competências correlatas.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818030"/>
                  </a:ext>
                </a:extLst>
              </a:tr>
              <a:tr h="5581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pt-BR" sz="1000" dirty="0">
                          <a:effectLst/>
                        </a:rPr>
                        <a:t>Livre escolha de um dos temas anteriores e respectivo grupo de competências correlatas.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17463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971600" y="76470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Objeto 1: Projetos Integradores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40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77500" lnSpcReduction="20000"/>
          </a:bodyPr>
          <a:lstStyle/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Livro impresso do estudante, composto pela tripartite obrigatória: </a:t>
            </a:r>
          </a:p>
          <a:p>
            <a:pPr marL="1249363" lvl="4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Autoconhecimento (quem sou): </a:t>
            </a:r>
          </a:p>
          <a:p>
            <a:pPr marL="1249363" lvl="4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 encontro consigo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249363" lvl="4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Expansão e exploração (quais as minhas habilidades): </a:t>
            </a:r>
          </a:p>
          <a:p>
            <a:pPr marL="1249363" lvl="4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 encontro com o outro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249363" lvl="4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Planejamento (que rumo dar à minha vida): </a:t>
            </a:r>
          </a:p>
          <a:p>
            <a:pPr marL="1249363" lvl="4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 encontro com o nós.</a:t>
            </a:r>
          </a:p>
          <a:p>
            <a:pPr marL="1249363" lvl="4"/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Manual do Professor impresso;</a:t>
            </a: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Três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videoaulas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que correspondem a tripartite obrigatória;</a:t>
            </a: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Volume Único;</a:t>
            </a: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Distribuído para todos os estudantes do ensino médio;</a:t>
            </a: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Transição para as obras por área do conhecimento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92075" lvl="1"/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Obras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reutilizáveis e com ciclo de quatro anos;</a:t>
            </a:r>
          </a:p>
          <a:p>
            <a:pPr marL="92075" lvl="1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1  - Projeto de Vida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6373882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2348880"/>
            <a:ext cx="8136259" cy="4032870"/>
          </a:xfrm>
        </p:spPr>
        <p:txBody>
          <a:bodyPr>
            <a:normAutofit fontScale="85000" lnSpcReduction="20000"/>
          </a:bodyPr>
          <a:lstStyle/>
          <a:p>
            <a:pPr marL="0" lvl="1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Livro do estudante impresso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4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Uma obra para cada área do conhecimento;</a:t>
            </a:r>
          </a:p>
          <a:p>
            <a:pPr marL="914400" lvl="4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Seis volumes por área do conhecimento;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Manual do Professor impresso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Material Digital de apoio ao professor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4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Seis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videoaulas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uma para cada volume da obra para cada área do conhecimento);</a:t>
            </a:r>
          </a:p>
          <a:p>
            <a:pPr marL="914400" lvl="4"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Coletânea de Músicas (área de Linguagens e suas Tecnologias).</a:t>
            </a:r>
          </a:p>
          <a:p>
            <a:pPr marL="914400" lvl="4"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Distribuído com base em arranjos disponibilizados no processo de escolha; 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Obras reutilizáveis e com ciclo de três anos;</a:t>
            </a:r>
          </a:p>
          <a:p>
            <a:pPr marL="0" lvl="1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Distribuídas em 2022.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2021 – Ensino Médio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81362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 smtClean="0"/>
              <a:t>Objeto 2  - Obras por Área do Conhecimento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8504122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Nível">
  <a:themeElements>
    <a:clrScheme name="Ní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í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í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20A4DE87ABC9A4981A849FF2D9DFBB9" ma:contentTypeVersion="8" ma:contentTypeDescription="Crie um novo documento." ma:contentTypeScope="" ma:versionID="65250d8d6f63a93c539a1fb59439987c">
  <xsd:schema xmlns:xsd="http://www.w3.org/2001/XMLSchema" xmlns:xs="http://www.w3.org/2001/XMLSchema" xmlns:p="http://schemas.microsoft.com/office/2006/metadata/properties" xmlns:ns3="d20eb430-50bf-457e-a61c-05fa9e199665" xmlns:ns4="213ea26b-3ec7-4e38-a9aa-d5c20ab87dfb" targetNamespace="http://schemas.microsoft.com/office/2006/metadata/properties" ma:root="true" ma:fieldsID="8469852f983e866442d702c586c715c8" ns3:_="" ns4:_="">
    <xsd:import namespace="d20eb430-50bf-457e-a61c-05fa9e199665"/>
    <xsd:import namespace="213ea26b-3ec7-4e38-a9aa-d5c20ab87d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eb430-50bf-457e-a61c-05fa9e199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ea26b-3ec7-4e38-a9aa-d5c20ab87df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6854DF-8916-4F2E-98A2-7F55AD545B4E}">
  <ds:schemaRefs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d20eb430-50bf-457e-a61c-05fa9e199665"/>
    <ds:schemaRef ds:uri="213ea26b-3ec7-4e38-a9aa-d5c20ab87dfb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A62111D-EAF3-46A0-8B38-34A1623E0B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0eb430-50bf-457e-a61c-05fa9e199665"/>
    <ds:schemaRef ds:uri="213ea26b-3ec7-4e38-a9aa-d5c20ab87d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573586-B671-487F-A202-F02277DA9D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FNDE - In+formar</Template>
  <TotalTime>3343</TotalTime>
  <Words>1518</Words>
  <Application>Microsoft Office PowerPoint</Application>
  <PresentationFormat>Apresentação na tela (4:3)</PresentationFormat>
  <Paragraphs>316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MS PGothic</vt:lpstr>
      <vt:lpstr>Arial</vt:lpstr>
      <vt:lpstr>Calibri</vt:lpstr>
      <vt:lpstr>Garamond</vt:lpstr>
      <vt:lpstr>Times New Roman</vt:lpstr>
      <vt:lpstr>Verdana</vt:lpstr>
      <vt:lpstr>Wingdings</vt:lpstr>
      <vt:lpstr>Nível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DE OLIVEIRA SILVA</dc:creator>
  <cp:lastModifiedBy>LIVIA MOURA DELFINO DA COSTA</cp:lastModifiedBy>
  <cp:revision>293</cp:revision>
  <dcterms:created xsi:type="dcterms:W3CDTF">2013-07-31T18:05:25Z</dcterms:created>
  <dcterms:modified xsi:type="dcterms:W3CDTF">2019-10-03T16:23:28Z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0x010100420A4DE87ABC9A4981A849FF2D9DFBB9</vt:lpwstr>
  </property>
</Properties>
</file>